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boto Slab Bold" charset="1" panose="00000000000000000000"/>
      <p:regular r:id="rId15"/>
    </p:embeddedFont>
    <p:embeddedFont>
      <p:font typeface="Archivo Black" charset="1" panose="020B0A03020202020B04"/>
      <p:regular r:id="rId16"/>
    </p:embeddedFont>
    <p:embeddedFont>
      <p:font typeface="Roboto Slab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87259" y="-135911"/>
            <a:ext cx="6558468" cy="2184578"/>
          </a:xfrm>
          <a:custGeom>
            <a:avLst/>
            <a:gdLst/>
            <a:ahLst/>
            <a:cxnLst/>
            <a:rect r="r" b="b" t="t" l="l"/>
            <a:pathLst>
              <a:path h="2184578" w="6558468">
                <a:moveTo>
                  <a:pt x="0" y="0"/>
                </a:moveTo>
                <a:lnTo>
                  <a:pt x="6558468" y="0"/>
                </a:lnTo>
                <a:lnTo>
                  <a:pt x="6558468" y="2184578"/>
                </a:lnTo>
                <a:lnTo>
                  <a:pt x="0" y="2184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86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00439" y="2048667"/>
            <a:ext cx="8192276" cy="6189666"/>
            <a:chOff x="0" y="0"/>
            <a:chExt cx="10923035" cy="825288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4775"/>
              <a:ext cx="10923035" cy="3772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999"/>
                </a:lnSpc>
              </a:pPr>
              <a:r>
                <a:rPr lang="en-US" b="true" sz="9999">
                  <a:solidFill>
                    <a:srgbClr val="0E2F5F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GESTURE SENSE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131054"/>
              <a:ext cx="10923035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  <a:r>
                <a:rPr lang="en-US" b="true" sz="2499">
                  <a:solidFill>
                    <a:srgbClr val="000000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Bridging communication gaps through the power of AI and vision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447119"/>
              <a:ext cx="10923035" cy="214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500">
                  <a:solidFill>
                    <a:srgbClr val="021828"/>
                  </a:solidFill>
                  <a:latin typeface="Roboto Slab Bold"/>
                  <a:ea typeface="Roboto Slab Bold"/>
                  <a:cs typeface="Roboto Slab Bold"/>
                  <a:sym typeface="Roboto Slab Bold"/>
                </a:rPr>
                <a:t>A Deep Learning-Based Model for Real-Time Sign Language Recognition and Text Generation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4287347" y="-63589"/>
            <a:ext cx="12072584" cy="10727265"/>
            <a:chOff x="0" y="0"/>
            <a:chExt cx="4173475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73475" cy="3708400"/>
            </a:xfrm>
            <a:custGeom>
              <a:avLst/>
              <a:gdLst/>
              <a:ahLst/>
              <a:cxnLst/>
              <a:rect r="r" b="b" t="t" l="l"/>
              <a:pathLst>
                <a:path h="3708400" w="4173475">
                  <a:moveTo>
                    <a:pt x="3130106" y="0"/>
                  </a:moveTo>
                  <a:lnTo>
                    <a:pt x="1043369" y="0"/>
                  </a:lnTo>
                  <a:lnTo>
                    <a:pt x="0" y="1854200"/>
                  </a:lnTo>
                  <a:lnTo>
                    <a:pt x="1043369" y="3708400"/>
                  </a:lnTo>
                  <a:lnTo>
                    <a:pt x="3130106" y="3708400"/>
                  </a:lnTo>
                  <a:lnTo>
                    <a:pt x="4173475" y="1854200"/>
                  </a:lnTo>
                  <a:close/>
                </a:path>
              </a:pathLst>
            </a:custGeom>
            <a:blipFill>
              <a:blip r:embed="rId3"/>
              <a:stretch>
                <a:fillRect l="-16642" t="0" r="-16642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952904" y="0"/>
            <a:ext cx="7335096" cy="10287000"/>
            <a:chOff x="0" y="0"/>
            <a:chExt cx="812800" cy="1139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139900"/>
            </a:xfrm>
            <a:custGeom>
              <a:avLst/>
              <a:gdLst/>
              <a:ahLst/>
              <a:cxnLst/>
              <a:rect r="r" b="b" t="t" l="l"/>
              <a:pathLst>
                <a:path h="11399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39900"/>
                  </a:lnTo>
                  <a:lnTo>
                    <a:pt x="0" y="1139900"/>
                  </a:lnTo>
                  <a:close/>
                </a:path>
              </a:pathLst>
            </a:custGeom>
            <a:blipFill>
              <a:blip r:embed="rId3"/>
              <a:stretch>
                <a:fillRect l="-20121" t="0" r="-2012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252207">
            <a:off x="-372512" y="-5370135"/>
            <a:ext cx="13732956" cy="17263903"/>
            <a:chOff x="0" y="0"/>
            <a:chExt cx="18310608" cy="23018538"/>
          </a:xfrm>
        </p:grpSpPr>
        <p:sp>
          <p:nvSpPr>
            <p:cNvPr name="AutoShape 6" id="6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F6F7F8"/>
            </a:solidFill>
          </p:spPr>
        </p:sp>
        <p:sp>
          <p:nvSpPr>
            <p:cNvPr name="AutoShape 7" id="7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F6F7F8"/>
            </a:solidFill>
          </p:spPr>
        </p:sp>
        <p:sp>
          <p:nvSpPr>
            <p:cNvPr name="AutoShape 8" id="8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541569" y="952500"/>
            <a:ext cx="828628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79"/>
              </a:lnSpc>
            </a:pPr>
            <a:r>
              <a:rPr lang="en-US" b="true" sz="4199" spc="411">
                <a:solidFill>
                  <a:srgbClr val="231F2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The Communication Gap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41569" y="2446308"/>
            <a:ext cx="11034782" cy="7413742"/>
            <a:chOff x="0" y="0"/>
            <a:chExt cx="14713043" cy="988498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5250"/>
              <a:ext cx="14713043" cy="3994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550"/>
                </a:lnSpc>
              </a:pPr>
              <a:r>
                <a:rPr lang="en-US" sz="10500" spc="84">
                  <a:solidFill>
                    <a:srgbClr val="231F2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PROBLEM STATEMENT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333285"/>
              <a:ext cx="14707371" cy="5551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37405" indent="-368702" lvl="1">
                <a:lnSpc>
                  <a:spcPts val="4781"/>
                </a:lnSpc>
                <a:buFont typeface="Arial"/>
                <a:buChar char="•"/>
              </a:pPr>
              <a:r>
                <a:rPr lang="en-US" sz="3415" spc="334">
                  <a:solidFill>
                    <a:srgbClr val="231F2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Millions of deaf and mute individuals rely on sign language to communicate.</a:t>
              </a:r>
            </a:p>
            <a:p>
              <a:pPr algn="l" marL="737405" indent="-368702" lvl="1">
                <a:lnSpc>
                  <a:spcPts val="4781"/>
                </a:lnSpc>
                <a:buFont typeface="Arial"/>
                <a:buChar char="•"/>
              </a:pPr>
              <a:r>
                <a:rPr lang="en-US" sz="3415" spc="334">
                  <a:solidFill>
                    <a:srgbClr val="231F2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Unfortunately, most people do not understand sign language.</a:t>
              </a:r>
            </a:p>
            <a:p>
              <a:pPr algn="l" marL="737405" indent="-368702" lvl="1">
                <a:lnSpc>
                  <a:spcPts val="4781"/>
                </a:lnSpc>
                <a:buFont typeface="Arial"/>
                <a:buChar char="•"/>
              </a:pPr>
              <a:r>
                <a:rPr lang="en-US" sz="3415" spc="334">
                  <a:solidFill>
                    <a:srgbClr val="231F20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This creates a serious communication barrier in daily life — in education, workplaces, hospitals, and public spaces.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98594" y="-9279930"/>
            <a:ext cx="21152003" cy="11752334"/>
          </a:xfrm>
          <a:custGeom>
            <a:avLst/>
            <a:gdLst/>
            <a:ahLst/>
            <a:cxnLst/>
            <a:rect r="r" b="b" t="t" l="l"/>
            <a:pathLst>
              <a:path h="11752334" w="21152003">
                <a:moveTo>
                  <a:pt x="0" y="0"/>
                </a:moveTo>
                <a:lnTo>
                  <a:pt x="21152002" y="0"/>
                </a:lnTo>
                <a:lnTo>
                  <a:pt x="21152002" y="11752334"/>
                </a:lnTo>
                <a:lnTo>
                  <a:pt x="0" y="1175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73" y="2757248"/>
            <a:ext cx="15883268" cy="70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0"/>
              </a:lnSpc>
            </a:pPr>
            <a:r>
              <a:rPr lang="en-US" sz="4993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To develop an intelligent AI system that can:</a:t>
            </a:r>
          </a:p>
          <a:p>
            <a:pPr algn="ctr" marL="1078077" indent="-539039" lvl="1">
              <a:lnSpc>
                <a:spcPts val="6990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Recognize sign language gestures from images, videos, or live camera feed.</a:t>
            </a:r>
          </a:p>
          <a:p>
            <a:pPr algn="ctr" marL="1078077" indent="-539039" lvl="1">
              <a:lnSpc>
                <a:spcPts val="6990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Convert them into readable text and speech for easy understanding.</a:t>
            </a:r>
          </a:p>
          <a:p>
            <a:pPr algn="ctr" marL="1078077" indent="-539039" lvl="1">
              <a:lnSpc>
                <a:spcPts val="6990"/>
              </a:lnSpc>
              <a:buFont typeface="Arial"/>
              <a:buChar char="•"/>
            </a:pPr>
            <a:r>
              <a:rPr lang="en-US" sz="4993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Enable seamless communication between the deaf/mute and hearing communities.</a:t>
            </a:r>
          </a:p>
          <a:p>
            <a:pPr algn="ctr">
              <a:lnSpc>
                <a:spcPts val="699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125372" y="423862"/>
            <a:ext cx="890406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b="true" sz="7999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OUR 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6472" y="4553392"/>
            <a:ext cx="3692341" cy="2985885"/>
            <a:chOff x="0" y="0"/>
            <a:chExt cx="1404462" cy="1135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4463" cy="1135747"/>
            </a:xfrm>
            <a:custGeom>
              <a:avLst/>
              <a:gdLst/>
              <a:ahLst/>
              <a:cxnLst/>
              <a:rect r="r" b="b" t="t" l="l"/>
              <a:pathLst>
                <a:path h="1135747" w="1404463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solidFill>
              <a:srgbClr val="02182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959725" y="4341068"/>
            <a:ext cx="3692341" cy="2985885"/>
            <a:chOff x="0" y="0"/>
            <a:chExt cx="1404462" cy="11357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4463" cy="1135747"/>
            </a:xfrm>
            <a:custGeom>
              <a:avLst/>
              <a:gdLst/>
              <a:ahLst/>
              <a:cxnLst/>
              <a:rect r="r" b="b" t="t" l="l"/>
              <a:pathLst>
                <a:path h="1135747" w="1404463">
                  <a:moveTo>
                    <a:pt x="1280002" y="1135746"/>
                  </a:moveTo>
                  <a:lnTo>
                    <a:pt x="124460" y="1135746"/>
                  </a:lnTo>
                  <a:cubicBezTo>
                    <a:pt x="55880" y="1135746"/>
                    <a:pt x="0" y="1079867"/>
                    <a:pt x="0" y="101128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1011287"/>
                  </a:lnTo>
                  <a:cubicBezTo>
                    <a:pt x="1404463" y="1079867"/>
                    <a:pt x="1348582" y="1135747"/>
                    <a:pt x="1280002" y="1135747"/>
                  </a:cubicBezTo>
                  <a:close/>
                </a:path>
              </a:pathLst>
            </a:custGeom>
            <a:solidFill>
              <a:srgbClr val="021828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83641" y="5360250"/>
            <a:ext cx="319800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Capture the sign using a camera or uploaded media.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452707" y="3977286"/>
            <a:ext cx="1152212" cy="115221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5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75961" y="3764962"/>
            <a:ext cx="1152212" cy="115221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7BB0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70279" y="7408286"/>
            <a:ext cx="3692341" cy="2633460"/>
            <a:chOff x="0" y="0"/>
            <a:chExt cx="1404462" cy="10016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04463" cy="1001694"/>
            </a:xfrm>
            <a:custGeom>
              <a:avLst/>
              <a:gdLst/>
              <a:ahLst/>
              <a:cxnLst/>
              <a:rect r="r" b="b" t="t" l="l"/>
              <a:pathLst>
                <a:path h="1001694" w="1404463">
                  <a:moveTo>
                    <a:pt x="1280002" y="1001694"/>
                  </a:moveTo>
                  <a:lnTo>
                    <a:pt x="124460" y="1001694"/>
                  </a:lnTo>
                  <a:cubicBezTo>
                    <a:pt x="55880" y="1001694"/>
                    <a:pt x="0" y="945814"/>
                    <a:pt x="0" y="87723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877234"/>
                  </a:lnTo>
                  <a:cubicBezTo>
                    <a:pt x="1404463" y="945814"/>
                    <a:pt x="1348582" y="1001694"/>
                    <a:pt x="1280002" y="1001694"/>
                  </a:cubicBezTo>
                  <a:close/>
                </a:path>
              </a:pathLst>
            </a:custGeom>
            <a:solidFill>
              <a:srgbClr val="02182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15949" y="8208127"/>
            <a:ext cx="314030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Translates the text into speech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686514" y="6832180"/>
            <a:ext cx="1152212" cy="11522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D92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14483" y="1530076"/>
            <a:ext cx="3692341" cy="2902773"/>
            <a:chOff x="0" y="0"/>
            <a:chExt cx="1404462" cy="11041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04463" cy="1104133"/>
            </a:xfrm>
            <a:custGeom>
              <a:avLst/>
              <a:gdLst/>
              <a:ahLst/>
              <a:cxnLst/>
              <a:rect r="r" b="b" t="t" l="l"/>
              <a:pathLst>
                <a:path h="1104133" w="1404463">
                  <a:moveTo>
                    <a:pt x="1280002" y="1104133"/>
                  </a:moveTo>
                  <a:lnTo>
                    <a:pt x="124460" y="1104133"/>
                  </a:lnTo>
                  <a:cubicBezTo>
                    <a:pt x="55880" y="1104133"/>
                    <a:pt x="0" y="1048253"/>
                    <a:pt x="0" y="9796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0002" y="0"/>
                  </a:lnTo>
                  <a:cubicBezTo>
                    <a:pt x="1348582" y="0"/>
                    <a:pt x="1404463" y="55880"/>
                    <a:pt x="1404463" y="124460"/>
                  </a:cubicBezTo>
                  <a:lnTo>
                    <a:pt x="1404463" y="979673"/>
                  </a:lnTo>
                  <a:cubicBezTo>
                    <a:pt x="1404463" y="1048253"/>
                    <a:pt x="1348582" y="1104133"/>
                    <a:pt x="1280002" y="1104133"/>
                  </a:cubicBezTo>
                  <a:close/>
                </a:path>
              </a:pathLst>
            </a:custGeom>
            <a:solidFill>
              <a:srgbClr val="02182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530718" y="1047070"/>
            <a:ext cx="1152212" cy="115221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9BFB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-1406496">
            <a:off x="4453255" y="2904167"/>
            <a:ext cx="1584848" cy="667617"/>
          </a:xfrm>
          <a:custGeom>
            <a:avLst/>
            <a:gdLst/>
            <a:ahLst/>
            <a:cxnLst/>
            <a:rect r="r" b="b" t="t" l="l"/>
            <a:pathLst>
              <a:path h="667617" w="1584848">
                <a:moveTo>
                  <a:pt x="0" y="0"/>
                </a:moveTo>
                <a:lnTo>
                  <a:pt x="1584848" y="0"/>
                </a:lnTo>
                <a:lnTo>
                  <a:pt x="1584848" y="667617"/>
                </a:lnTo>
                <a:lnTo>
                  <a:pt x="0" y="66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685488">
            <a:off x="10536987" y="3109874"/>
            <a:ext cx="1624026" cy="684121"/>
          </a:xfrm>
          <a:custGeom>
            <a:avLst/>
            <a:gdLst/>
            <a:ahLst/>
            <a:cxnLst/>
            <a:rect r="r" b="b" t="t" l="l"/>
            <a:pathLst>
              <a:path h="684121" w="1624026">
                <a:moveTo>
                  <a:pt x="0" y="0"/>
                </a:moveTo>
                <a:lnTo>
                  <a:pt x="1624026" y="0"/>
                </a:lnTo>
                <a:lnTo>
                  <a:pt x="1624026" y="684121"/>
                </a:lnTo>
                <a:lnTo>
                  <a:pt x="0" y="684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713042" y="405546"/>
            <a:ext cx="10957182" cy="702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b="true" sz="5199" spc="166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HOW GESTURE SENSE WORKS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35744" y="5086350"/>
            <a:ext cx="314030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Converts the recognized sign into text output.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53281" y="2142132"/>
            <a:ext cx="347050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The model detects and identifies the gesture using deep learning.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7363517" y="267899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205717" y="9966888"/>
            <a:ext cx="610232" cy="369953"/>
          </a:xfrm>
          <a:custGeom>
            <a:avLst/>
            <a:gdLst/>
            <a:ahLst/>
            <a:cxnLst/>
            <a:rect r="r" b="b" t="t" l="l"/>
            <a:pathLst>
              <a:path h="369953" w="610232">
                <a:moveTo>
                  <a:pt x="0" y="0"/>
                </a:moveTo>
                <a:lnTo>
                  <a:pt x="610232" y="0"/>
                </a:lnTo>
                <a:lnTo>
                  <a:pt x="610232" y="369953"/>
                </a:lnTo>
                <a:lnTo>
                  <a:pt x="0" y="3699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747135" y="4217405"/>
            <a:ext cx="2563356" cy="6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b="true" sz="3544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825146" y="1194089"/>
            <a:ext cx="2563356" cy="6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b="true" sz="3544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19162" y="3977286"/>
            <a:ext cx="2563356" cy="6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b="true" sz="3544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70269" y="7015149"/>
            <a:ext cx="2563356" cy="60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2"/>
              </a:lnSpc>
            </a:pPr>
            <a:r>
              <a:rPr lang="en-US" b="true" sz="3544">
                <a:solidFill>
                  <a:srgbClr val="FDFDF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4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9126300">
            <a:off x="11115984" y="8544275"/>
            <a:ext cx="1739796" cy="732889"/>
          </a:xfrm>
          <a:custGeom>
            <a:avLst/>
            <a:gdLst/>
            <a:ahLst/>
            <a:cxnLst/>
            <a:rect r="r" b="b" t="t" l="l"/>
            <a:pathLst>
              <a:path h="732889" w="1739796">
                <a:moveTo>
                  <a:pt x="0" y="0"/>
                </a:moveTo>
                <a:lnTo>
                  <a:pt x="1739796" y="0"/>
                </a:lnTo>
                <a:lnTo>
                  <a:pt x="1739796" y="732889"/>
                </a:lnTo>
                <a:lnTo>
                  <a:pt x="0" y="7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-8451192">
            <a:off x="3783210" y="8499206"/>
            <a:ext cx="1739796" cy="732889"/>
          </a:xfrm>
          <a:custGeom>
            <a:avLst/>
            <a:gdLst/>
            <a:ahLst/>
            <a:cxnLst/>
            <a:rect r="r" b="b" t="t" l="l"/>
            <a:pathLst>
              <a:path h="732889" w="1739796">
                <a:moveTo>
                  <a:pt x="0" y="0"/>
                </a:moveTo>
                <a:lnTo>
                  <a:pt x="1739796" y="0"/>
                </a:lnTo>
                <a:lnTo>
                  <a:pt x="1739796" y="732889"/>
                </a:lnTo>
                <a:lnTo>
                  <a:pt x="0" y="73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5117" y="2645012"/>
            <a:ext cx="5899326" cy="1873303"/>
            <a:chOff x="0" y="0"/>
            <a:chExt cx="1553732" cy="4933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32601" y="2645012"/>
            <a:ext cx="5899326" cy="1873303"/>
            <a:chOff x="0" y="0"/>
            <a:chExt cx="1553732" cy="493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985117" y="5124450"/>
            <a:ext cx="5899326" cy="1873303"/>
            <a:chOff x="0" y="0"/>
            <a:chExt cx="1553732" cy="4933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601" y="5124450"/>
            <a:ext cx="5899326" cy="1873303"/>
            <a:chOff x="0" y="0"/>
            <a:chExt cx="1553732" cy="493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1493063" y="3075741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5"/>
                </a:lnTo>
                <a:lnTo>
                  <a:pt x="0" y="10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140547" y="3075741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5"/>
                </a:lnTo>
                <a:lnTo>
                  <a:pt x="0" y="10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493063" y="5555179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5"/>
                </a:lnTo>
                <a:lnTo>
                  <a:pt x="0" y="10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0140547" y="5555179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5"/>
                </a:lnTo>
                <a:lnTo>
                  <a:pt x="0" y="101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985117" y="7603888"/>
            <a:ext cx="5899326" cy="1873303"/>
            <a:chOff x="0" y="0"/>
            <a:chExt cx="1553732" cy="4933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32601" y="7603888"/>
            <a:ext cx="5899326" cy="1873303"/>
            <a:chOff x="0" y="0"/>
            <a:chExt cx="1553732" cy="493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53732" cy="493380"/>
            </a:xfrm>
            <a:custGeom>
              <a:avLst/>
              <a:gdLst/>
              <a:ahLst/>
              <a:cxnLst/>
              <a:rect r="r" b="b" t="t" l="l"/>
              <a:pathLst>
                <a:path h="493380" w="1553732">
                  <a:moveTo>
                    <a:pt x="26247" y="0"/>
                  </a:moveTo>
                  <a:lnTo>
                    <a:pt x="1527485" y="0"/>
                  </a:lnTo>
                  <a:cubicBezTo>
                    <a:pt x="1541981" y="0"/>
                    <a:pt x="1553732" y="11751"/>
                    <a:pt x="1553732" y="26247"/>
                  </a:cubicBezTo>
                  <a:lnTo>
                    <a:pt x="1553732" y="467134"/>
                  </a:lnTo>
                  <a:cubicBezTo>
                    <a:pt x="1553732" y="474095"/>
                    <a:pt x="1550967" y="480771"/>
                    <a:pt x="1546044" y="485693"/>
                  </a:cubicBezTo>
                  <a:cubicBezTo>
                    <a:pt x="1541122" y="490615"/>
                    <a:pt x="1534446" y="493380"/>
                    <a:pt x="1527485" y="493380"/>
                  </a:cubicBezTo>
                  <a:lnTo>
                    <a:pt x="26247" y="493380"/>
                  </a:lnTo>
                  <a:cubicBezTo>
                    <a:pt x="11751" y="493380"/>
                    <a:pt x="0" y="481629"/>
                    <a:pt x="0" y="467134"/>
                  </a:cubicBezTo>
                  <a:lnTo>
                    <a:pt x="0" y="26247"/>
                  </a:lnTo>
                  <a:cubicBezTo>
                    <a:pt x="0" y="11751"/>
                    <a:pt x="11751" y="0"/>
                    <a:pt x="2624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553732" cy="50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5400000">
            <a:off x="1493063" y="8034618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4"/>
                </a:lnTo>
                <a:lnTo>
                  <a:pt x="0" y="101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5400000">
            <a:off x="10140547" y="8034618"/>
            <a:ext cx="1524436" cy="1011844"/>
          </a:xfrm>
          <a:custGeom>
            <a:avLst/>
            <a:gdLst/>
            <a:ahLst/>
            <a:cxnLst/>
            <a:rect r="r" b="b" t="t" l="l"/>
            <a:pathLst>
              <a:path h="1011844" w="1524436">
                <a:moveTo>
                  <a:pt x="0" y="0"/>
                </a:moveTo>
                <a:lnTo>
                  <a:pt x="1524436" y="0"/>
                </a:lnTo>
                <a:lnTo>
                  <a:pt x="1524436" y="1011844"/>
                </a:lnTo>
                <a:lnTo>
                  <a:pt x="0" y="1011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731315" y="5846159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8" y="0"/>
                </a:lnTo>
                <a:lnTo>
                  <a:pt x="449038" y="391785"/>
                </a:lnTo>
                <a:lnTo>
                  <a:pt x="0" y="391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476500" y="847725"/>
            <a:ext cx="13335000" cy="96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FEATURES OF GESTURE SENSE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90895" y="3010482"/>
            <a:ext cx="512323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Real-time sign detection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using webcam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13487" y="2967355"/>
            <a:ext cx="44980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Text gen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eration and speech output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067095" y="5518495"/>
            <a:ext cx="44980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Upload imag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 for alphabet recognition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13487" y="5482617"/>
            <a:ext cx="44980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Interactive web-based in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terface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90895" y="7681068"/>
            <a:ext cx="4893547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Upload video for contin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uous sign translation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13487" y="7997878"/>
            <a:ext cx="4498084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Easy-to-use, acce</a:t>
            </a:r>
            <a:r>
              <a:rPr lang="en-US" sz="32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ssible design for everyone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2030762" y="3393074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8" y="0"/>
                </a:lnTo>
                <a:lnTo>
                  <a:pt x="449038" y="391786"/>
                </a:lnTo>
                <a:lnTo>
                  <a:pt x="0" y="39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2084658" y="5846159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7" y="0"/>
                </a:lnTo>
                <a:lnTo>
                  <a:pt x="449037" y="391785"/>
                </a:lnTo>
                <a:lnTo>
                  <a:pt x="0" y="3917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2084658" y="8321728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7" y="0"/>
                </a:lnTo>
                <a:lnTo>
                  <a:pt x="449037" y="391786"/>
                </a:lnTo>
                <a:lnTo>
                  <a:pt x="0" y="39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731315" y="3349947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8" y="0"/>
                </a:lnTo>
                <a:lnTo>
                  <a:pt x="449038" y="391786"/>
                </a:lnTo>
                <a:lnTo>
                  <a:pt x="0" y="39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731315" y="8344647"/>
            <a:ext cx="449038" cy="391785"/>
          </a:xfrm>
          <a:custGeom>
            <a:avLst/>
            <a:gdLst/>
            <a:ahLst/>
            <a:cxnLst/>
            <a:rect r="r" b="b" t="t" l="l"/>
            <a:pathLst>
              <a:path h="391785" w="449038">
                <a:moveTo>
                  <a:pt x="0" y="0"/>
                </a:moveTo>
                <a:lnTo>
                  <a:pt x="449038" y="0"/>
                </a:lnTo>
                <a:lnTo>
                  <a:pt x="449038" y="391786"/>
                </a:lnTo>
                <a:lnTo>
                  <a:pt x="0" y="391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237" y="294320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7" y="0"/>
                </a:lnTo>
                <a:lnTo>
                  <a:pt x="2318147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 rot="0">
            <a:off x="8772882" y="3502776"/>
            <a:ext cx="8256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7062609" y="5676186"/>
            <a:ext cx="2497827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242163" y="503255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7" id="7"/>
          <p:cNvSpPr/>
          <p:nvPr/>
        </p:nvSpPr>
        <p:spPr>
          <a:xfrm rot="0">
            <a:off x="8772882" y="8216582"/>
            <a:ext cx="787554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289549" y="7540838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007747" y="6603120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4"/>
                </a:lnTo>
                <a:lnTo>
                  <a:pt x="0" y="1834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0" id="10"/>
          <p:cNvSpPr/>
          <p:nvPr/>
        </p:nvSpPr>
        <p:spPr>
          <a:xfrm rot="0">
            <a:off x="9550911" y="4280433"/>
            <a:ext cx="2031218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007747" y="3720865"/>
            <a:ext cx="2318148" cy="1834234"/>
          </a:xfrm>
          <a:custGeom>
            <a:avLst/>
            <a:gdLst/>
            <a:ahLst/>
            <a:cxnLst/>
            <a:rect r="r" b="b" t="t" l="l"/>
            <a:pathLst>
              <a:path h="1834234" w="2318148">
                <a:moveTo>
                  <a:pt x="0" y="0"/>
                </a:moveTo>
                <a:lnTo>
                  <a:pt x="2318148" y="0"/>
                </a:lnTo>
                <a:lnTo>
                  <a:pt x="2318148" y="1834235"/>
                </a:lnTo>
                <a:lnTo>
                  <a:pt x="0" y="183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12" id="12"/>
          <p:cNvSpPr/>
          <p:nvPr/>
        </p:nvSpPr>
        <p:spPr>
          <a:xfrm rot="-5400000">
            <a:off x="7205913" y="5871585"/>
            <a:ext cx="4737619" cy="0"/>
          </a:xfrm>
          <a:prstGeom prst="line">
            <a:avLst/>
          </a:prstGeom>
          <a:ln cap="flat" w="28575">
            <a:solidFill>
              <a:srgbClr val="3C5679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9550911" y="7093902"/>
            <a:ext cx="1740915" cy="0"/>
          </a:xfrm>
          <a:prstGeom prst="line">
            <a:avLst/>
          </a:prstGeom>
          <a:ln cap="flat" w="28575">
            <a:solidFill>
              <a:srgbClr val="3C5679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14" id="14"/>
          <p:cNvGrpSpPr/>
          <p:nvPr/>
        </p:nvGrpSpPr>
        <p:grpSpPr>
          <a:xfrm rot="0">
            <a:off x="7555123" y="2820718"/>
            <a:ext cx="1537008" cy="1392690"/>
            <a:chOff x="0" y="0"/>
            <a:chExt cx="2550919" cy="2311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29947" y="3502776"/>
            <a:ext cx="1537008" cy="1392690"/>
            <a:chOff x="0" y="0"/>
            <a:chExt cx="2550919" cy="2311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21045" y="4958592"/>
            <a:ext cx="1537008" cy="1392690"/>
            <a:chOff x="0" y="0"/>
            <a:chExt cx="2550919" cy="2311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7555123" y="7520237"/>
            <a:ext cx="1537008" cy="1392690"/>
            <a:chOff x="0" y="0"/>
            <a:chExt cx="2550919" cy="2311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29947" y="6397557"/>
            <a:ext cx="1537008" cy="1392690"/>
            <a:chOff x="0" y="0"/>
            <a:chExt cx="2550919" cy="2311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50919" cy="2311400"/>
            </a:xfrm>
            <a:custGeom>
              <a:avLst/>
              <a:gdLst/>
              <a:ahLst/>
              <a:cxnLst/>
              <a:rect r="r" b="b" t="t" l="l"/>
              <a:pathLst>
                <a:path h="2311400" w="2550919">
                  <a:moveTo>
                    <a:pt x="2246119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246119" y="2311400"/>
                  </a:lnTo>
                  <a:cubicBezTo>
                    <a:pt x="2415029" y="2311400"/>
                    <a:pt x="2550919" y="2175510"/>
                    <a:pt x="2550919" y="2006600"/>
                  </a:cubicBezTo>
                  <a:lnTo>
                    <a:pt x="2550919" y="304800"/>
                  </a:lnTo>
                  <a:cubicBezTo>
                    <a:pt x="2550919" y="135890"/>
                    <a:pt x="2415029" y="0"/>
                    <a:pt x="2246119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-2454813">
            <a:off x="-2483928" y="-1763293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7"/>
                </a:lnTo>
                <a:lnTo>
                  <a:pt x="0" y="37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2454813">
            <a:off x="15935295" y="8732386"/>
            <a:ext cx="4705411" cy="3723156"/>
          </a:xfrm>
          <a:custGeom>
            <a:avLst/>
            <a:gdLst/>
            <a:ahLst/>
            <a:cxnLst/>
            <a:rect r="r" b="b" t="t" l="l"/>
            <a:pathLst>
              <a:path h="3723156" w="4705411">
                <a:moveTo>
                  <a:pt x="0" y="0"/>
                </a:moveTo>
                <a:lnTo>
                  <a:pt x="4705410" y="0"/>
                </a:lnTo>
                <a:lnTo>
                  <a:pt x="4705410" y="3723156"/>
                </a:lnTo>
                <a:lnTo>
                  <a:pt x="0" y="3723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346745">
            <a:off x="-388006" y="9509422"/>
            <a:ext cx="1397340" cy="1418619"/>
          </a:xfrm>
          <a:custGeom>
            <a:avLst/>
            <a:gdLst/>
            <a:ahLst/>
            <a:cxnLst/>
            <a:rect r="r" b="b" t="t" l="l"/>
            <a:pathLst>
              <a:path h="1418619" w="1397340">
                <a:moveTo>
                  <a:pt x="0" y="0"/>
                </a:moveTo>
                <a:lnTo>
                  <a:pt x="1397340" y="0"/>
                </a:lnTo>
                <a:lnTo>
                  <a:pt x="1397340" y="1418619"/>
                </a:lnTo>
                <a:lnTo>
                  <a:pt x="0" y="14186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4442109" y="423387"/>
            <a:ext cx="9802102" cy="887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ARCHITECTURE OVERVIEW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09327" y="3139684"/>
            <a:ext cx="3740303" cy="63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14"/>
              </a:lnSpc>
              <a:spcBef>
                <a:spcPct val="0"/>
              </a:spcBef>
            </a:pPr>
            <a:r>
              <a:rPr lang="en-US" b="true" sz="3653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76987" y="3082230"/>
            <a:ext cx="5725736" cy="548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9"/>
              </a:lnSpc>
            </a:pPr>
            <a:r>
              <a:rPr lang="en-US" b="true" sz="3099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Input: Camera / Image / Video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5175" y="5086350"/>
            <a:ext cx="5055870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Model: CNN (ResNet -18)</a:t>
            </a:r>
          </a:p>
          <a:p>
            <a:pPr algn="l" marL="0" indent="0" lvl="1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Framework: PyTorch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33679" y="7670165"/>
            <a:ext cx="5055870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Display: Output shown on the website interface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02030" y="3573722"/>
            <a:ext cx="6084616" cy="106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Preprocessing: Frame extraction and image enhancement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03384" y="6294132"/>
            <a:ext cx="5580300" cy="160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Output: Recognized text + Text-to-Speech conversion+</a:t>
            </a:r>
          </a:p>
          <a:p>
            <a:pPr algn="l" marL="0" indent="0" lvl="1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D0D0D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Video to text and speech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17783684" y="134947"/>
            <a:ext cx="1595214" cy="1614725"/>
          </a:xfrm>
          <a:custGeom>
            <a:avLst/>
            <a:gdLst/>
            <a:ahLst/>
            <a:cxnLst/>
            <a:rect r="r" b="b" t="t" l="l"/>
            <a:pathLst>
              <a:path h="1614725" w="1595214">
                <a:moveTo>
                  <a:pt x="0" y="0"/>
                </a:moveTo>
                <a:lnTo>
                  <a:pt x="1595214" y="0"/>
                </a:lnTo>
                <a:lnTo>
                  <a:pt x="1595214" y="1614725"/>
                </a:lnTo>
                <a:lnTo>
                  <a:pt x="0" y="16147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9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5" id="35"/>
          <p:cNvSpPr txBox="true"/>
          <p:nvPr/>
        </p:nvSpPr>
        <p:spPr>
          <a:xfrm rot="0">
            <a:off x="10768726" y="3694585"/>
            <a:ext cx="3740303" cy="63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14"/>
              </a:lnSpc>
              <a:spcBef>
                <a:spcPct val="0"/>
              </a:spcBef>
            </a:pPr>
            <a:r>
              <a:rPr lang="en-US" b="true" sz="3653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28424" y="5301287"/>
            <a:ext cx="3740303" cy="63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14"/>
              </a:lnSpc>
              <a:spcBef>
                <a:spcPct val="0"/>
              </a:spcBef>
            </a:pPr>
            <a:r>
              <a:rPr lang="en-US" b="true" sz="3653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68726" y="6740252"/>
            <a:ext cx="3740303" cy="63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14"/>
              </a:lnSpc>
              <a:spcBef>
                <a:spcPct val="0"/>
              </a:spcBef>
            </a:pPr>
            <a:r>
              <a:rPr lang="en-US" b="true" sz="3653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58053" y="7837872"/>
            <a:ext cx="3740303" cy="63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114"/>
              </a:lnSpc>
              <a:spcBef>
                <a:spcPct val="0"/>
              </a:spcBef>
            </a:pPr>
            <a:r>
              <a:rPr lang="en-US" b="true" sz="3653">
                <a:solidFill>
                  <a:srgbClr val="FFFFFF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358" y="2053935"/>
            <a:ext cx="16823284" cy="7548222"/>
          </a:xfrm>
          <a:custGeom>
            <a:avLst/>
            <a:gdLst/>
            <a:ahLst/>
            <a:cxnLst/>
            <a:rect r="r" b="b" t="t" l="l"/>
            <a:pathLst>
              <a:path h="7548222" w="16823284">
                <a:moveTo>
                  <a:pt x="0" y="0"/>
                </a:moveTo>
                <a:lnTo>
                  <a:pt x="16823284" y="0"/>
                </a:lnTo>
                <a:lnTo>
                  <a:pt x="16823284" y="7548222"/>
                </a:lnTo>
                <a:lnTo>
                  <a:pt x="0" y="7548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0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76500" y="435927"/>
            <a:ext cx="13335000" cy="106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b="true" sz="6199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WEBSITE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9467" y="2523887"/>
            <a:ext cx="13371827" cy="614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Introduce word-level and sentence-level gesture detection.</a:t>
            </a:r>
          </a:p>
          <a:p>
            <a:pPr algn="l" marL="842008" indent="-42100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Add reverse translation (Text → Sign Animation).</a:t>
            </a:r>
          </a:p>
          <a:p>
            <a:pPr algn="l" marL="842008" indent="-42100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Build a mobile app version for on-the-go accessibility.</a:t>
            </a:r>
          </a:p>
          <a:p>
            <a:pPr algn="l" marL="842008" indent="-42100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Integrate wearable glove sensors for improved precision.</a:t>
            </a:r>
          </a:p>
          <a:p>
            <a:pPr algn="l" marL="842008" indent="-421004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Enable multilingual support for different sign languages.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11395" y="819847"/>
            <a:ext cx="12741423" cy="1022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5"/>
              </a:lnSpc>
            </a:pPr>
            <a:r>
              <a:rPr lang="en-US" b="true" sz="7625">
                <a:solidFill>
                  <a:srgbClr val="000000"/>
                </a:solidFill>
                <a:latin typeface="Roboto Slab Bold"/>
                <a:ea typeface="Roboto Slab Bold"/>
                <a:cs typeface="Roboto Slab Bold"/>
                <a:sym typeface="Roboto Slab Bold"/>
              </a:rPr>
              <a:t>FUTURE ENHANCEMENTS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28250" y="3101357"/>
            <a:ext cx="2239848" cy="4473997"/>
          </a:xfrm>
          <a:custGeom>
            <a:avLst/>
            <a:gdLst/>
            <a:ahLst/>
            <a:cxnLst/>
            <a:rect r="r" b="b" t="t" l="l"/>
            <a:pathLst>
              <a:path h="4473997" w="2239848">
                <a:moveTo>
                  <a:pt x="0" y="0"/>
                </a:moveTo>
                <a:lnTo>
                  <a:pt x="2239848" y="0"/>
                </a:lnTo>
                <a:lnTo>
                  <a:pt x="2239848" y="4473997"/>
                </a:lnTo>
                <a:lnTo>
                  <a:pt x="0" y="447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1675" y="1354378"/>
            <a:ext cx="11127975" cy="7131970"/>
          </a:xfrm>
          <a:custGeom>
            <a:avLst/>
            <a:gdLst/>
            <a:ahLst/>
            <a:cxnLst/>
            <a:rect r="r" b="b" t="t" l="l"/>
            <a:pathLst>
              <a:path h="7131970" w="11127975">
                <a:moveTo>
                  <a:pt x="0" y="0"/>
                </a:moveTo>
                <a:lnTo>
                  <a:pt x="11127975" y="0"/>
                </a:lnTo>
                <a:lnTo>
                  <a:pt x="11127975" y="7131970"/>
                </a:lnTo>
                <a:lnTo>
                  <a:pt x="0" y="7131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242" r="0" b="-524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DAG3dt2rrPE</dc:identifier>
  <dcterms:modified xsi:type="dcterms:W3CDTF">2011-08-01T06:04:30Z</dcterms:modified>
  <cp:revision>1</cp:revision>
  <dc:title>Dynamic Marketing Strategy:</dc:title>
</cp:coreProperties>
</file>